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73" r:id="rId17"/>
  </p:sldIdLst>
  <p:sldSz cx="18288000" cy="10287000"/>
  <p:notesSz cx="6858000" cy="9144000"/>
  <p:embeddedFontLst>
    <p:embeddedFont>
      <p:font typeface="Arial Bold" panose="020B0704020202020204" pitchFamily="34" charset="0"/>
      <p:regular r:id="rId18"/>
      <p:bold r:id="rId19"/>
    </p:embeddedFont>
    <p:embeddedFont>
      <p:font typeface="PT Sans" panose="020B0503020203020204" pitchFamily="34" charset="0"/>
      <p:regular r:id="rId20"/>
    </p:embeddedFont>
    <p:embeddedFont>
      <p:font typeface="PT Sans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38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453391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3373100" y="8210438"/>
            <a:ext cx="5657850" cy="1338828"/>
            <a:chOff x="0" y="0"/>
            <a:chExt cx="7543800" cy="178510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543800" cy="1785104"/>
            </a:xfrm>
            <a:custGeom>
              <a:avLst/>
              <a:gdLst/>
              <a:ahLst/>
              <a:cxnLst/>
              <a:rect l="l" t="t" r="r" b="b"/>
              <a:pathLst>
                <a:path w="7543800" h="1785104">
                  <a:moveTo>
                    <a:pt x="0" y="0"/>
                  </a:moveTo>
                  <a:lnTo>
                    <a:pt x="7543800" y="0"/>
                  </a:lnTo>
                  <a:lnTo>
                    <a:pt x="7543800" y="1785104"/>
                  </a:lnTo>
                  <a:lnTo>
                    <a:pt x="0" y="17851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7543800" cy="17946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320"/>
                </a:lnSpc>
              </a:pPr>
              <a:r>
                <a:rPr lang="en-US" sz="3600" b="1" spc="-5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 By-</a:t>
              </a:r>
            </a:p>
            <a:p>
              <a:pPr algn="l">
                <a:lnSpc>
                  <a:spcPts val="4320"/>
                </a:lnSpc>
              </a:pPr>
              <a:r>
                <a:rPr lang="en-US" sz="3600" b="1" spc="-5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 Yuvraj Pandey 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80727" y="8370141"/>
            <a:ext cx="9144000" cy="1146468"/>
            <a:chOff x="0" y="0"/>
            <a:chExt cx="12192000" cy="152862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92000" cy="1528624"/>
            </a:xfrm>
            <a:custGeom>
              <a:avLst/>
              <a:gdLst/>
              <a:ahLst/>
              <a:cxnLst/>
              <a:rect l="l" t="t" r="r" b="b"/>
              <a:pathLst>
                <a:path w="12192000" h="1528624">
                  <a:moveTo>
                    <a:pt x="0" y="0"/>
                  </a:moveTo>
                  <a:lnTo>
                    <a:pt x="12192000" y="0"/>
                  </a:lnTo>
                  <a:lnTo>
                    <a:pt x="12192000" y="1528624"/>
                  </a:lnTo>
                  <a:lnTo>
                    <a:pt x="0" y="15286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9525"/>
              <a:ext cx="12192000" cy="15381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320"/>
                </a:lnSpc>
              </a:pPr>
              <a:r>
                <a:rPr lang="en-US" sz="3600" b="1" spc="-27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Project Mentor- </a:t>
              </a:r>
            </a:p>
            <a:p>
              <a:pPr algn="l">
                <a:lnSpc>
                  <a:spcPts val="4320"/>
                </a:lnSpc>
              </a:pPr>
              <a:r>
                <a:rPr lang="en-US" sz="3600" b="1" spc="-5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Mrs.Kirti Vijayvargia(Assistant Professor) 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571500" y="528296"/>
            <a:ext cx="4497090" cy="2008242"/>
          </a:xfrm>
          <a:custGeom>
            <a:avLst/>
            <a:gdLst/>
            <a:ahLst/>
            <a:cxnLst/>
            <a:rect l="l" t="t" r="r" b="b"/>
            <a:pathLst>
              <a:path w="4497090" h="2008242">
                <a:moveTo>
                  <a:pt x="0" y="0"/>
                </a:moveTo>
                <a:lnTo>
                  <a:pt x="4497090" y="0"/>
                </a:lnTo>
                <a:lnTo>
                  <a:pt x="4497090" y="2008242"/>
                </a:lnTo>
                <a:lnTo>
                  <a:pt x="0" y="2008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3186112" y="3050876"/>
            <a:ext cx="6636573" cy="2383065"/>
            <a:chOff x="0" y="0"/>
            <a:chExt cx="8848764" cy="3177420"/>
          </a:xfrm>
        </p:grpSpPr>
        <p:sp>
          <p:nvSpPr>
            <p:cNvPr id="12" name="Freeform 12"/>
            <p:cNvSpPr/>
            <p:nvPr/>
          </p:nvSpPr>
          <p:spPr>
            <a:xfrm>
              <a:off x="19050" y="19050"/>
              <a:ext cx="8810625" cy="3139313"/>
            </a:xfrm>
            <a:custGeom>
              <a:avLst/>
              <a:gdLst/>
              <a:ahLst/>
              <a:cxnLst/>
              <a:rect l="l" t="t" r="r" b="b"/>
              <a:pathLst>
                <a:path w="8810625" h="3139313">
                  <a:moveTo>
                    <a:pt x="0" y="0"/>
                  </a:moveTo>
                  <a:lnTo>
                    <a:pt x="8810625" y="0"/>
                  </a:lnTo>
                  <a:lnTo>
                    <a:pt x="8810625" y="3139313"/>
                  </a:lnTo>
                  <a:lnTo>
                    <a:pt x="0" y="313931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8848725" cy="3177413"/>
            </a:xfrm>
            <a:custGeom>
              <a:avLst/>
              <a:gdLst/>
              <a:ahLst/>
              <a:cxnLst/>
              <a:rect l="l" t="t" r="r" b="b"/>
              <a:pathLst>
                <a:path w="8848725" h="3177413">
                  <a:moveTo>
                    <a:pt x="19050" y="0"/>
                  </a:moveTo>
                  <a:lnTo>
                    <a:pt x="8829675" y="0"/>
                  </a:lnTo>
                  <a:cubicBezTo>
                    <a:pt x="8840216" y="0"/>
                    <a:pt x="8848725" y="8509"/>
                    <a:pt x="8848725" y="19050"/>
                  </a:cubicBezTo>
                  <a:lnTo>
                    <a:pt x="8848725" y="3158363"/>
                  </a:lnTo>
                  <a:cubicBezTo>
                    <a:pt x="8848725" y="3168904"/>
                    <a:pt x="8840216" y="3177413"/>
                    <a:pt x="8829675" y="3177413"/>
                  </a:cubicBezTo>
                  <a:lnTo>
                    <a:pt x="19050" y="3177413"/>
                  </a:lnTo>
                  <a:cubicBezTo>
                    <a:pt x="8509" y="3177413"/>
                    <a:pt x="0" y="3168904"/>
                    <a:pt x="0" y="3158363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3158363"/>
                  </a:lnTo>
                  <a:lnTo>
                    <a:pt x="19050" y="3158363"/>
                  </a:lnTo>
                  <a:lnTo>
                    <a:pt x="19050" y="3139313"/>
                  </a:lnTo>
                  <a:lnTo>
                    <a:pt x="8829675" y="3139313"/>
                  </a:lnTo>
                  <a:lnTo>
                    <a:pt x="8829675" y="3158363"/>
                  </a:lnTo>
                  <a:lnTo>
                    <a:pt x="8810625" y="3158363"/>
                  </a:lnTo>
                  <a:lnTo>
                    <a:pt x="8810625" y="19050"/>
                  </a:lnTo>
                  <a:lnTo>
                    <a:pt x="8829675" y="19050"/>
                  </a:lnTo>
                  <a:lnTo>
                    <a:pt x="8829675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A6B727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0"/>
              <a:ext cx="8848764" cy="3177420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ctr">
                <a:lnSpc>
                  <a:spcPts val="17280"/>
                </a:lnSpc>
              </a:pPr>
              <a:r>
                <a:rPr lang="en-US" sz="14400" b="1" spc="-20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FitLife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858000" y="5825433"/>
            <a:ext cx="6972298" cy="1154161"/>
            <a:chOff x="0" y="0"/>
            <a:chExt cx="9296398" cy="15388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296398" cy="1538882"/>
            </a:xfrm>
            <a:custGeom>
              <a:avLst/>
              <a:gdLst/>
              <a:ahLst/>
              <a:cxnLst/>
              <a:rect l="l" t="t" r="r" b="b"/>
              <a:pathLst>
                <a:path w="9296398" h="1538882">
                  <a:moveTo>
                    <a:pt x="0" y="0"/>
                  </a:moveTo>
                  <a:lnTo>
                    <a:pt x="9296398" y="0"/>
                  </a:lnTo>
                  <a:lnTo>
                    <a:pt x="9296398" y="1538882"/>
                  </a:lnTo>
                  <a:lnTo>
                    <a:pt x="0" y="15388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0"/>
              <a:ext cx="9296398" cy="15388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20"/>
                </a:lnSpc>
              </a:pPr>
              <a:r>
                <a:rPr lang="en-US" sz="6600" b="1" spc="-9">
                  <a:solidFill>
                    <a:srgbClr val="418AB3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FITNESS APP</a:t>
              </a:r>
            </a:p>
          </p:txBody>
        </p:sp>
      </p:grpSp>
      <p:sp>
        <p:nvSpPr>
          <p:cNvPr id="18" name="Freeform 18"/>
          <p:cNvSpPr/>
          <p:nvPr/>
        </p:nvSpPr>
        <p:spPr>
          <a:xfrm>
            <a:off x="14058900" y="349972"/>
            <a:ext cx="3920727" cy="5881090"/>
          </a:xfrm>
          <a:custGeom>
            <a:avLst/>
            <a:gdLst/>
            <a:ahLst/>
            <a:cxnLst/>
            <a:rect l="l" t="t" r="r" b="b"/>
            <a:pathLst>
              <a:path w="3920727" h="5881090">
                <a:moveTo>
                  <a:pt x="0" y="0"/>
                </a:moveTo>
                <a:lnTo>
                  <a:pt x="3920727" y="0"/>
                </a:lnTo>
                <a:lnTo>
                  <a:pt x="3920727" y="5881091"/>
                </a:lnTo>
                <a:lnTo>
                  <a:pt x="0" y="58810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43000" y="1691181"/>
            <a:ext cx="4381500" cy="6515100"/>
          </a:xfrm>
          <a:custGeom>
            <a:avLst/>
            <a:gdLst/>
            <a:ahLst/>
            <a:cxnLst/>
            <a:rect l="l" t="t" r="r" b="b"/>
            <a:pathLst>
              <a:path w="4381500" h="6515100">
                <a:moveTo>
                  <a:pt x="0" y="0"/>
                </a:moveTo>
                <a:lnTo>
                  <a:pt x="4381500" y="0"/>
                </a:lnTo>
                <a:lnTo>
                  <a:pt x="4381500" y="6515100"/>
                </a:lnTo>
                <a:lnTo>
                  <a:pt x="0" y="65151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38" b="-438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225394" y="1674852"/>
            <a:ext cx="4090307" cy="6515100"/>
          </a:xfrm>
          <a:custGeom>
            <a:avLst/>
            <a:gdLst/>
            <a:ahLst/>
            <a:cxnLst/>
            <a:rect l="l" t="t" r="r" b="b"/>
            <a:pathLst>
              <a:path w="4090307" h="6515100">
                <a:moveTo>
                  <a:pt x="0" y="0"/>
                </a:moveTo>
                <a:lnTo>
                  <a:pt x="4090306" y="0"/>
                </a:lnTo>
                <a:lnTo>
                  <a:pt x="4090306" y="6515100"/>
                </a:lnTo>
                <a:lnTo>
                  <a:pt x="0" y="65151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093" r="-3093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600200" y="8318820"/>
            <a:ext cx="3710631" cy="553998"/>
            <a:chOff x="0" y="0"/>
            <a:chExt cx="4947508" cy="73866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47508" cy="738664"/>
            </a:xfrm>
            <a:custGeom>
              <a:avLst/>
              <a:gdLst/>
              <a:ahLst/>
              <a:cxnLst/>
              <a:rect l="l" t="t" r="r" b="b"/>
              <a:pathLst>
                <a:path w="4947508" h="738664">
                  <a:moveTo>
                    <a:pt x="0" y="0"/>
                  </a:moveTo>
                  <a:lnTo>
                    <a:pt x="4947508" y="0"/>
                  </a:lnTo>
                  <a:lnTo>
                    <a:pt x="4947508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4947508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Strength Training Page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107418" y="8357880"/>
            <a:ext cx="2073165" cy="553998"/>
            <a:chOff x="0" y="0"/>
            <a:chExt cx="2764220" cy="73866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64220" cy="738664"/>
            </a:xfrm>
            <a:custGeom>
              <a:avLst/>
              <a:gdLst/>
              <a:ahLst/>
              <a:cxnLst/>
              <a:rect l="l" t="t" r="r" b="b"/>
              <a:pathLst>
                <a:path w="2764220" h="738664">
                  <a:moveTo>
                    <a:pt x="0" y="0"/>
                  </a:moveTo>
                  <a:lnTo>
                    <a:pt x="2764220" y="0"/>
                  </a:lnTo>
                  <a:lnTo>
                    <a:pt x="2764220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0"/>
              <a:ext cx="2764220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Cardio Page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12763498" y="1746570"/>
            <a:ext cx="4090307" cy="6572250"/>
          </a:xfrm>
          <a:custGeom>
            <a:avLst/>
            <a:gdLst/>
            <a:ahLst/>
            <a:cxnLst/>
            <a:rect l="l" t="t" r="r" b="b"/>
            <a:pathLst>
              <a:path w="4090307" h="6572250">
                <a:moveTo>
                  <a:pt x="0" y="0"/>
                </a:moveTo>
                <a:lnTo>
                  <a:pt x="4090307" y="0"/>
                </a:lnTo>
                <a:lnTo>
                  <a:pt x="4090307" y="6572250"/>
                </a:lnTo>
                <a:lnTo>
                  <a:pt x="0" y="65722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59" r="-3559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2408351" y="8351476"/>
            <a:ext cx="4800600" cy="553998"/>
            <a:chOff x="0" y="0"/>
            <a:chExt cx="6400800" cy="73866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400800" cy="738664"/>
            </a:xfrm>
            <a:custGeom>
              <a:avLst/>
              <a:gdLst/>
              <a:ahLst/>
              <a:cxnLst/>
              <a:rect l="l" t="t" r="r" b="b"/>
              <a:pathLst>
                <a:path w="6400800" h="738664">
                  <a:moveTo>
                    <a:pt x="0" y="0"/>
                  </a:moveTo>
                  <a:lnTo>
                    <a:pt x="6400800" y="0"/>
                  </a:lnTo>
                  <a:lnTo>
                    <a:pt x="6400800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0"/>
              <a:ext cx="6400800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Yoga Page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257300" y="1600200"/>
            <a:ext cx="4495800" cy="6743700"/>
          </a:xfrm>
          <a:custGeom>
            <a:avLst/>
            <a:gdLst/>
            <a:ahLst/>
            <a:cxnLst/>
            <a:rect l="l" t="t" r="r" b="b"/>
            <a:pathLst>
              <a:path w="4495800" h="6743700">
                <a:moveTo>
                  <a:pt x="0" y="0"/>
                </a:moveTo>
                <a:lnTo>
                  <a:pt x="4495800" y="0"/>
                </a:lnTo>
                <a:lnTo>
                  <a:pt x="4495800" y="6743700"/>
                </a:lnTo>
                <a:lnTo>
                  <a:pt x="0" y="6743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780474" y="1600200"/>
            <a:ext cx="4495800" cy="6743700"/>
          </a:xfrm>
          <a:custGeom>
            <a:avLst/>
            <a:gdLst/>
            <a:ahLst/>
            <a:cxnLst/>
            <a:rect l="l" t="t" r="r" b="b"/>
            <a:pathLst>
              <a:path w="4495800" h="6743700">
                <a:moveTo>
                  <a:pt x="0" y="0"/>
                </a:moveTo>
                <a:lnTo>
                  <a:pt x="4495800" y="0"/>
                </a:lnTo>
                <a:lnTo>
                  <a:pt x="4495800" y="6743700"/>
                </a:lnTo>
                <a:lnTo>
                  <a:pt x="0" y="6743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257314" y="1600200"/>
            <a:ext cx="4495800" cy="6743700"/>
          </a:xfrm>
          <a:custGeom>
            <a:avLst/>
            <a:gdLst/>
            <a:ahLst/>
            <a:cxnLst/>
            <a:rect l="l" t="t" r="r" b="b"/>
            <a:pathLst>
              <a:path w="4495800" h="6743700">
                <a:moveTo>
                  <a:pt x="0" y="0"/>
                </a:moveTo>
                <a:lnTo>
                  <a:pt x="4495800" y="0"/>
                </a:lnTo>
                <a:lnTo>
                  <a:pt x="4495800" y="6743700"/>
                </a:lnTo>
                <a:lnTo>
                  <a:pt x="0" y="67437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880429" y="8572500"/>
            <a:ext cx="2672367" cy="553998"/>
            <a:chOff x="0" y="0"/>
            <a:chExt cx="3563156" cy="7386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563156" cy="738664"/>
            </a:xfrm>
            <a:custGeom>
              <a:avLst/>
              <a:gdLst/>
              <a:ahLst/>
              <a:cxnLst/>
              <a:rect l="l" t="t" r="r" b="b"/>
              <a:pathLst>
                <a:path w="3563156" h="738664">
                  <a:moveTo>
                    <a:pt x="0" y="0"/>
                  </a:moveTo>
                  <a:lnTo>
                    <a:pt x="3563156" y="0"/>
                  </a:lnTo>
                  <a:lnTo>
                    <a:pt x="3563156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3563156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Progress Report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338776" y="8572500"/>
            <a:ext cx="3387178" cy="553998"/>
            <a:chOff x="0" y="0"/>
            <a:chExt cx="4516238" cy="7386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516238" cy="738664"/>
            </a:xfrm>
            <a:custGeom>
              <a:avLst/>
              <a:gdLst/>
              <a:ahLst/>
              <a:cxnLst/>
              <a:rect l="l" t="t" r="r" b="b"/>
              <a:pathLst>
                <a:path w="4516238" h="738664">
                  <a:moveTo>
                    <a:pt x="0" y="0"/>
                  </a:moveTo>
                  <a:lnTo>
                    <a:pt x="4516238" y="0"/>
                  </a:lnTo>
                  <a:lnTo>
                    <a:pt x="4516238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0"/>
              <a:ext cx="4516238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Help &amp; Support Page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915900" y="8572500"/>
            <a:ext cx="2302458" cy="553998"/>
            <a:chOff x="0" y="0"/>
            <a:chExt cx="3069944" cy="73866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069944" cy="738664"/>
            </a:xfrm>
            <a:custGeom>
              <a:avLst/>
              <a:gdLst/>
              <a:ahLst/>
              <a:cxnLst/>
              <a:rect l="l" t="t" r="r" b="b"/>
              <a:pathLst>
                <a:path w="3069944" h="738664">
                  <a:moveTo>
                    <a:pt x="0" y="0"/>
                  </a:moveTo>
                  <a:lnTo>
                    <a:pt x="3069944" y="0"/>
                  </a:lnTo>
                  <a:lnTo>
                    <a:pt x="3069944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0"/>
              <a:ext cx="3069944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Log Out Page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628900" y="457200"/>
            <a:ext cx="14813280" cy="2034540"/>
            <a:chOff x="0" y="0"/>
            <a:chExt cx="19751040" cy="27127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751039" cy="2712720"/>
            </a:xfrm>
            <a:custGeom>
              <a:avLst/>
              <a:gdLst/>
              <a:ahLst/>
              <a:cxnLst/>
              <a:rect l="l" t="t" r="r" b="b"/>
              <a:pathLst>
                <a:path w="19751039" h="2712720">
                  <a:moveTo>
                    <a:pt x="0" y="0"/>
                  </a:moveTo>
                  <a:lnTo>
                    <a:pt x="19751039" y="0"/>
                  </a:lnTo>
                  <a:lnTo>
                    <a:pt x="19751039" y="2712720"/>
                  </a:lnTo>
                  <a:lnTo>
                    <a:pt x="0" y="27127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76200"/>
              <a:ext cx="19751040" cy="26365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7128"/>
                </a:lnSpc>
              </a:pPr>
              <a:r>
                <a:rPr lang="en-US" sz="6600" b="1" spc="-9">
                  <a:solidFill>
                    <a:srgbClr val="A6B727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My Role in the FitLife Project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9346" y="2628900"/>
            <a:ext cx="14809306" cy="6400800"/>
            <a:chOff x="0" y="0"/>
            <a:chExt cx="19745742" cy="8534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745742" cy="8534400"/>
            </a:xfrm>
            <a:custGeom>
              <a:avLst/>
              <a:gdLst/>
              <a:ahLst/>
              <a:cxnLst/>
              <a:rect l="l" t="t" r="r" b="b"/>
              <a:pathLst>
                <a:path w="19745742" h="8534400">
                  <a:moveTo>
                    <a:pt x="0" y="0"/>
                  </a:moveTo>
                  <a:lnTo>
                    <a:pt x="19745742" y="0"/>
                  </a:lnTo>
                  <a:lnTo>
                    <a:pt x="19745742" y="8534400"/>
                  </a:lnTo>
                  <a:lnTo>
                    <a:pt x="0" y="8534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9745742" cy="84963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4"/>
                </a:lnSpc>
              </a:pPr>
              <a:r>
                <a:rPr lang="en-US" sz="33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👨‍🎨 UI Design &amp; Screen Development</a:t>
              </a:r>
            </a:p>
            <a:p>
              <a:pPr marL="611505" lvl="1" indent="-305752" algn="l">
                <a:lnSpc>
                  <a:spcPts val="3240"/>
                </a:lnSpc>
                <a:buFont typeface="Arial"/>
                <a:buChar char="•"/>
              </a:pPr>
              <a:r>
                <a:rPr lang="en-US" sz="30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  </a:t>
              </a: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Designed and developed major screens using </a:t>
              </a:r>
              <a:r>
                <a:rPr lang="en-US" sz="30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XML in Android Studio</a:t>
              </a:r>
            </a:p>
            <a:p>
              <a:pPr marL="611505" lvl="1" indent="-305752" algn="l">
                <a:lnSpc>
                  <a:spcPts val="3240"/>
                </a:lnSpc>
                <a:buFont typeface="Arial"/>
                <a:buChar char="•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Home Page, Profile Page, Workout Section, and Progress Page</a:t>
              </a:r>
            </a:p>
            <a:p>
              <a:pPr marL="611505" lvl="1" indent="-305752" algn="l">
                <a:lnSpc>
                  <a:spcPts val="3240"/>
                </a:lnSpc>
              </a:pPr>
              <a:endParaRPr lang="en-US" sz="3000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672656" lvl="1" indent="-336328" algn="l">
                <a:lnSpc>
                  <a:spcPts val="3564"/>
                </a:lnSpc>
              </a:pPr>
              <a:r>
                <a:rPr lang="en-US" sz="3300" b="1" spc="-4">
                  <a:solidFill>
                    <a:srgbClr val="A6B727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🔄 </a:t>
              </a:r>
              <a:r>
                <a:rPr lang="en-US" sz="33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Navigation</a:t>
              </a:r>
            </a:p>
            <a:p>
              <a:pPr marL="611505" lvl="1" indent="-305752" algn="l">
                <a:lnSpc>
                  <a:spcPts val="3240"/>
                </a:lnSpc>
                <a:buFont typeface="Arial"/>
                <a:buChar char="•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Implemented smooth navigation between screens using </a:t>
              </a:r>
              <a:r>
                <a:rPr lang="en-US" sz="30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Java Intents.</a:t>
              </a:r>
            </a:p>
            <a:p>
              <a:pPr marL="611505" lvl="1" indent="-305752" algn="l">
                <a:lnSpc>
                  <a:spcPts val="3240"/>
                </a:lnSpc>
              </a:pPr>
              <a:endParaRPr lang="en-US" sz="3000" b="1" spc="-4">
                <a:solidFill>
                  <a:srgbClr val="000000"/>
                </a:solidFill>
                <a:latin typeface="PT Sans Bold"/>
                <a:ea typeface="PT Sans Bold"/>
                <a:cs typeface="PT Sans Bold"/>
                <a:sym typeface="PT Sans Bold"/>
              </a:endParaRPr>
            </a:p>
            <a:p>
              <a:pPr marL="672656" lvl="1" indent="-336328" algn="l">
                <a:lnSpc>
                  <a:spcPts val="3564"/>
                </a:lnSpc>
              </a:pPr>
              <a:r>
                <a:rPr lang="en-US" sz="3300" b="1" spc="-4">
                  <a:solidFill>
                    <a:srgbClr val="A6B727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🔐 </a:t>
              </a:r>
              <a:r>
                <a:rPr lang="en-US" sz="33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Authentication Functionality</a:t>
              </a:r>
            </a:p>
            <a:p>
              <a:pPr marL="611505" lvl="1" indent="-305752" algn="l">
                <a:lnSpc>
                  <a:spcPts val="3240"/>
                </a:lnSpc>
                <a:buFont typeface="Arial"/>
                <a:buChar char="•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Created </a:t>
              </a:r>
              <a:r>
                <a:rPr lang="en-US" sz="30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Registration and Login</a:t>
              </a: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 features</a:t>
              </a:r>
            </a:p>
            <a:p>
              <a:pPr marL="611505" lvl="1" indent="-305752" algn="l">
                <a:lnSpc>
                  <a:spcPts val="3240"/>
                </a:lnSpc>
              </a:pPr>
              <a:endParaRPr lang="en-US" sz="3000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600200" y="2114550"/>
            <a:ext cx="14809306" cy="6057900"/>
            <a:chOff x="0" y="0"/>
            <a:chExt cx="19745742" cy="8077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745742" cy="8077200"/>
            </a:xfrm>
            <a:custGeom>
              <a:avLst/>
              <a:gdLst/>
              <a:ahLst/>
              <a:cxnLst/>
              <a:rect l="l" t="t" r="r" b="b"/>
              <a:pathLst>
                <a:path w="19745742" h="8077200">
                  <a:moveTo>
                    <a:pt x="0" y="0"/>
                  </a:moveTo>
                  <a:lnTo>
                    <a:pt x="19745742" y="0"/>
                  </a:lnTo>
                  <a:lnTo>
                    <a:pt x="19745742" y="8077200"/>
                  </a:lnTo>
                  <a:lnTo>
                    <a:pt x="0" y="807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9745742" cy="8039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4"/>
                </a:lnSpc>
              </a:pPr>
              <a:r>
                <a:rPr lang="en-US" sz="33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📈 Progress Tracking UI</a:t>
              </a:r>
            </a:p>
            <a:p>
              <a:pPr marL="611505" lvl="1" indent="-305752" algn="l">
                <a:lnSpc>
                  <a:spcPts val="3240"/>
                </a:lnSpc>
                <a:buFont typeface="Arial"/>
                <a:buChar char="•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Designed a layout to represent user workout progress</a:t>
              </a:r>
            </a:p>
            <a:p>
              <a:pPr marL="611505" lvl="1" indent="-305752" algn="l">
                <a:lnSpc>
                  <a:spcPts val="3240"/>
                </a:lnSpc>
              </a:pPr>
              <a:endParaRPr lang="en-US" sz="3000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672656" lvl="1" indent="-336328" algn="l">
                <a:lnSpc>
                  <a:spcPts val="3564"/>
                </a:lnSpc>
              </a:pPr>
              <a:r>
                <a:rPr lang="en-US" sz="3300" b="1" spc="-4">
                  <a:solidFill>
                    <a:srgbClr val="A6B727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🛠️ </a:t>
              </a:r>
              <a:r>
                <a:rPr lang="en-US" sz="33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Testing &amp; Debugging (During Development)</a:t>
              </a:r>
            </a:p>
            <a:p>
              <a:pPr marL="611505" lvl="1" indent="-305752" algn="l">
                <a:lnSpc>
                  <a:spcPts val="3240"/>
                </a:lnSpc>
              </a:pPr>
              <a:endParaRPr lang="en-US" sz="3300" b="1" spc="-4">
                <a:solidFill>
                  <a:srgbClr val="000000"/>
                </a:solidFill>
                <a:latin typeface="PT Sans Bold"/>
                <a:ea typeface="PT Sans Bold"/>
                <a:cs typeface="PT Sans Bold"/>
                <a:sym typeface="PT Sans Bold"/>
              </a:endParaRPr>
            </a:p>
            <a:p>
              <a:pPr marL="611505" lvl="1" indent="-305752" algn="l">
                <a:lnSpc>
                  <a:spcPts val="3240"/>
                </a:lnSpc>
                <a:buFont typeface="Arial"/>
                <a:buChar char="•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Tested screens and features locally using emulator</a:t>
              </a:r>
            </a:p>
            <a:p>
              <a:pPr marL="611505" lvl="1" indent="-305752" algn="l">
                <a:lnSpc>
                  <a:spcPts val="3240"/>
                </a:lnSpc>
                <a:buFont typeface="Arial"/>
                <a:buChar char="•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Checked user flows like registration, login, and workout navigation</a:t>
              </a:r>
            </a:p>
            <a:p>
              <a:pPr marL="611505" lvl="1" indent="-305752" algn="l">
                <a:lnSpc>
                  <a:spcPts val="3240"/>
                </a:lnSpc>
                <a:buFont typeface="Arial"/>
                <a:buChar char="•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Identified and fixed layout issues and logic errors during development</a:t>
              </a:r>
            </a:p>
            <a:p>
              <a:pPr marL="611505" lvl="1" indent="-305752" algn="l">
                <a:lnSpc>
                  <a:spcPts val="3240"/>
                </a:lnSpc>
              </a:pPr>
              <a:endParaRPr lang="en-US" sz="3000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714500" y="914400"/>
            <a:ext cx="14813280" cy="2034540"/>
            <a:chOff x="0" y="0"/>
            <a:chExt cx="19751040" cy="27127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751039" cy="2712720"/>
            </a:xfrm>
            <a:custGeom>
              <a:avLst/>
              <a:gdLst/>
              <a:ahLst/>
              <a:cxnLst/>
              <a:rect l="l" t="t" r="r" b="b"/>
              <a:pathLst>
                <a:path w="19751039" h="2712720">
                  <a:moveTo>
                    <a:pt x="0" y="0"/>
                  </a:moveTo>
                  <a:lnTo>
                    <a:pt x="19751039" y="0"/>
                  </a:lnTo>
                  <a:lnTo>
                    <a:pt x="19751039" y="2712720"/>
                  </a:lnTo>
                  <a:lnTo>
                    <a:pt x="0" y="27127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76200"/>
              <a:ext cx="19751040" cy="26365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7128"/>
                </a:lnSpc>
              </a:pPr>
              <a:r>
                <a:rPr lang="en-US" sz="6600" b="1" spc="-9">
                  <a:solidFill>
                    <a:srgbClr val="A6B727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🆕 Future Enhancements in FitLife 💡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00200" y="3657600"/>
            <a:ext cx="15659100" cy="5715000"/>
            <a:chOff x="0" y="0"/>
            <a:chExt cx="20878800" cy="762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878800" cy="7620000"/>
            </a:xfrm>
            <a:custGeom>
              <a:avLst/>
              <a:gdLst/>
              <a:ahLst/>
              <a:cxnLst/>
              <a:rect l="l" t="t" r="r" b="b"/>
              <a:pathLst>
                <a:path w="20878800" h="7620000">
                  <a:moveTo>
                    <a:pt x="0" y="0"/>
                  </a:moveTo>
                  <a:lnTo>
                    <a:pt x="20878800" y="0"/>
                  </a:lnTo>
                  <a:lnTo>
                    <a:pt x="20878800" y="7620000"/>
                  </a:lnTo>
                  <a:lnTo>
                    <a:pt x="0" y="7620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47625"/>
              <a:ext cx="20878800" cy="75723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536"/>
                </a:lnSpc>
              </a:pPr>
              <a:r>
                <a:rPr lang="en-US" sz="4200" b="1" spc="-5">
                  <a:solidFill>
                    <a:srgbClr val="161616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🤖 AI-Powered Fitness Coach</a:t>
              </a:r>
            </a:p>
            <a:p>
              <a:pPr marL="665797" lvl="1" indent="-332899" algn="ctr">
                <a:lnSpc>
                  <a:spcPts val="3564"/>
                </a:lnSpc>
                <a:buFont typeface="Arial"/>
                <a:buChar char="•"/>
              </a:pPr>
              <a:r>
                <a:rPr lang="en-US" sz="33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Smart assistant to give instant guidance and modify plans in real-time.</a:t>
              </a:r>
            </a:p>
            <a:p>
              <a:pPr marL="665797" lvl="1" indent="-332899" algn="ctr">
                <a:lnSpc>
                  <a:spcPts val="3564"/>
                </a:lnSpc>
              </a:pPr>
              <a:endParaRPr lang="en-US" sz="3300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665797" lvl="1" indent="-332899" algn="ctr">
                <a:lnSpc>
                  <a:spcPts val="3564"/>
                </a:lnSpc>
              </a:pPr>
              <a:endParaRPr lang="en-US" sz="3300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847379" lvl="1" indent="-423689" algn="ctr">
                <a:lnSpc>
                  <a:spcPts val="4536"/>
                </a:lnSpc>
              </a:pPr>
              <a:r>
                <a:rPr lang="en-US" sz="4200" b="1" spc="-5">
                  <a:solidFill>
                    <a:srgbClr val="0D0D0D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📸 Posture Detection via Camera</a:t>
              </a:r>
            </a:p>
            <a:p>
              <a:pPr marL="665797" lvl="1" indent="-332899" algn="ctr">
                <a:lnSpc>
                  <a:spcPts val="3564"/>
                </a:lnSpc>
                <a:buFont typeface="Arial"/>
                <a:buChar char="•"/>
              </a:pPr>
              <a:r>
                <a:rPr lang="en-US" sz="33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Use mobile camera to correct user posture during workouts to prevent injuries.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57300" y="1943099"/>
            <a:ext cx="15430500" cy="6857996"/>
            <a:chOff x="0" y="0"/>
            <a:chExt cx="20574000" cy="914399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574000" cy="9143994"/>
            </a:xfrm>
            <a:custGeom>
              <a:avLst/>
              <a:gdLst/>
              <a:ahLst/>
              <a:cxnLst/>
              <a:rect l="l" t="t" r="r" b="b"/>
              <a:pathLst>
                <a:path w="20574000" h="9143994">
                  <a:moveTo>
                    <a:pt x="0" y="0"/>
                  </a:moveTo>
                  <a:lnTo>
                    <a:pt x="20574000" y="0"/>
                  </a:lnTo>
                  <a:lnTo>
                    <a:pt x="20574000" y="9143994"/>
                  </a:lnTo>
                  <a:lnTo>
                    <a:pt x="0" y="914399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95250"/>
              <a:ext cx="20574000" cy="904874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082"/>
                </a:lnSpc>
              </a:pPr>
              <a:r>
                <a:rPr lang="en-US" sz="4200" b="1" spc="-5">
                  <a:solidFill>
                    <a:srgbClr val="0D0D0D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🎵 Custom Music Sync</a:t>
              </a:r>
            </a:p>
            <a:p>
              <a:pPr marL="665797" lvl="1" indent="-332899" algn="ctr">
                <a:lnSpc>
                  <a:spcPts val="3207"/>
                </a:lnSpc>
                <a:buFont typeface="Arial"/>
                <a:buChar char="•"/>
              </a:pPr>
              <a:r>
                <a:rPr lang="en-US" sz="33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Auto-generate workout playlists from Spotify/YouTube based on workout intensity.</a:t>
              </a:r>
            </a:p>
            <a:p>
              <a:pPr marL="665797" lvl="1" indent="-332899" algn="ctr">
                <a:lnSpc>
                  <a:spcPts val="3207"/>
                </a:lnSpc>
              </a:pPr>
              <a:endParaRPr lang="en-US" sz="3300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847379" lvl="1" indent="-423689" algn="ctr">
                <a:lnSpc>
                  <a:spcPts val="4082"/>
                </a:lnSpc>
              </a:pPr>
              <a:r>
                <a:rPr lang="en-US" sz="4200" b="1" spc="-5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🚨 Emergency Health Alert System</a:t>
              </a:r>
            </a:p>
            <a:p>
              <a:pPr marL="665797" lvl="1" indent="-332899" algn="ctr">
                <a:lnSpc>
                  <a:spcPts val="3207"/>
                </a:lnSpc>
                <a:buFont typeface="Arial"/>
                <a:buChar char="•"/>
              </a:pPr>
              <a:r>
                <a:rPr lang="en-US" sz="33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If abnormal heart rate or sudden inactivity detected during workout, send alert to emergency contact</a:t>
              </a:r>
            </a:p>
            <a:p>
              <a:pPr marL="665797" lvl="1" indent="-332899" algn="ctr">
                <a:lnSpc>
                  <a:spcPts val="3207"/>
                </a:lnSpc>
              </a:pPr>
              <a:endParaRPr lang="en-US" sz="3300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907906" lvl="1" indent="-453953" algn="ctr">
                <a:lnSpc>
                  <a:spcPts val="4374"/>
                </a:lnSpc>
              </a:pPr>
              <a:r>
                <a:rPr lang="en-US" sz="4500" b="1" spc="-6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🛒 Fitness Marketplace</a:t>
              </a:r>
            </a:p>
            <a:p>
              <a:pPr marL="720090" lvl="1" indent="-360045" algn="ctr">
                <a:lnSpc>
                  <a:spcPts val="3499"/>
                </a:lnSpc>
                <a:buFont typeface="Arial"/>
                <a:buChar char="•"/>
              </a:pPr>
              <a:r>
                <a:rPr lang="en-US" sz="3600" spc="-5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Built-in store for fitness gear, supplements, or books</a:t>
              </a:r>
            </a:p>
            <a:p>
              <a:pPr marL="660082" lvl="1" indent="-330041" algn="ctr">
                <a:lnSpc>
                  <a:spcPts val="3207"/>
                </a:lnSpc>
              </a:pPr>
              <a:endParaRPr lang="en-US" sz="3600" spc="-5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5257800" y="1086462"/>
            <a:ext cx="7383777" cy="5559214"/>
          </a:xfrm>
          <a:custGeom>
            <a:avLst/>
            <a:gdLst/>
            <a:ahLst/>
            <a:cxnLst/>
            <a:rect l="l" t="t" r="r" b="b"/>
            <a:pathLst>
              <a:path w="7383777" h="5559214">
                <a:moveTo>
                  <a:pt x="0" y="0"/>
                </a:moveTo>
                <a:lnTo>
                  <a:pt x="7383777" y="0"/>
                </a:lnTo>
                <a:lnTo>
                  <a:pt x="7383777" y="5559214"/>
                </a:lnTo>
                <a:lnTo>
                  <a:pt x="0" y="55592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181" b="-3181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6206488" y="5143500"/>
            <a:ext cx="5486400" cy="2908488"/>
            <a:chOff x="0" y="0"/>
            <a:chExt cx="7315200" cy="38779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315200" cy="3877984"/>
            </a:xfrm>
            <a:custGeom>
              <a:avLst/>
              <a:gdLst/>
              <a:ahLst/>
              <a:cxnLst/>
              <a:rect l="l" t="t" r="r" b="b"/>
              <a:pathLst>
                <a:path w="7315200" h="3877984">
                  <a:moveTo>
                    <a:pt x="0" y="0"/>
                  </a:moveTo>
                  <a:lnTo>
                    <a:pt x="7315200" y="0"/>
                  </a:lnTo>
                  <a:lnTo>
                    <a:pt x="7315200" y="3877984"/>
                  </a:lnTo>
                  <a:lnTo>
                    <a:pt x="0" y="38779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80975"/>
              <a:ext cx="7315200" cy="405895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10800"/>
                </a:lnSpc>
              </a:pPr>
              <a:r>
                <a:rPr lang="en-US" sz="90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THANK        YOU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914900" y="1225344"/>
            <a:ext cx="6068377" cy="1045845"/>
            <a:chOff x="0" y="0"/>
            <a:chExt cx="8091170" cy="13944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091170" cy="1394460"/>
            </a:xfrm>
            <a:custGeom>
              <a:avLst/>
              <a:gdLst/>
              <a:ahLst/>
              <a:cxnLst/>
              <a:rect l="l" t="t" r="r" b="b"/>
              <a:pathLst>
                <a:path w="8091170" h="1394460">
                  <a:moveTo>
                    <a:pt x="0" y="0"/>
                  </a:moveTo>
                  <a:lnTo>
                    <a:pt x="8091170" y="0"/>
                  </a:lnTo>
                  <a:lnTo>
                    <a:pt x="8091170" y="1394460"/>
                  </a:lnTo>
                  <a:lnTo>
                    <a:pt x="0" y="13944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8091170" cy="13944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7920"/>
                </a:lnSpc>
              </a:pPr>
              <a:r>
                <a:rPr lang="en-US" sz="6600" b="1" spc="-31">
                  <a:solidFill>
                    <a:srgbClr val="A6B727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INTRODUCTION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7300" y="3657600"/>
            <a:ext cx="15316200" cy="4570482"/>
            <a:chOff x="0" y="0"/>
            <a:chExt cx="20421600" cy="609397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421600" cy="6093976"/>
            </a:xfrm>
            <a:custGeom>
              <a:avLst/>
              <a:gdLst/>
              <a:ahLst/>
              <a:cxnLst/>
              <a:rect l="l" t="t" r="r" b="b"/>
              <a:pathLst>
                <a:path w="20421600" h="6093976">
                  <a:moveTo>
                    <a:pt x="0" y="0"/>
                  </a:moveTo>
                  <a:lnTo>
                    <a:pt x="20421600" y="0"/>
                  </a:lnTo>
                  <a:lnTo>
                    <a:pt x="20421600" y="6093976"/>
                  </a:lnTo>
                  <a:lnTo>
                    <a:pt x="0" y="60939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9525"/>
              <a:ext cx="20421600" cy="610350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651510" lvl="1" indent="-325755" algn="just">
                <a:lnSpc>
                  <a:spcPts val="4320"/>
                </a:lnSpc>
                <a:buFont typeface="Arial"/>
                <a:buChar char="•"/>
              </a:pPr>
              <a:r>
                <a:rPr lang="en-US" sz="3600" spc="-5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Fitlife is a health and fitness mobile application.</a:t>
              </a:r>
            </a:p>
            <a:p>
              <a:pPr marL="651510" lvl="1" indent="-325755" algn="just">
                <a:lnSpc>
                  <a:spcPts val="4320"/>
                </a:lnSpc>
                <a:buFont typeface="Arial"/>
                <a:buChar char="•"/>
              </a:pPr>
              <a:r>
                <a:rPr lang="en-US" sz="3600" spc="-5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Aims to promote balanced and active lifestyle.</a:t>
              </a:r>
            </a:p>
            <a:p>
              <a:pPr marL="651510" lvl="1" indent="-325755" algn="just">
                <a:lnSpc>
                  <a:spcPts val="4320"/>
                </a:lnSpc>
                <a:buFont typeface="Arial"/>
                <a:buChar char="•"/>
              </a:pPr>
              <a:r>
                <a:rPr lang="en-US" sz="3600" spc="-5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Offers features like:</a:t>
              </a:r>
            </a:p>
            <a:p>
              <a:pPr marL="651510" lvl="1" indent="-325755" algn="just">
                <a:lnSpc>
                  <a:spcPts val="4320"/>
                </a:lnSpc>
              </a:pPr>
              <a:r>
                <a:rPr lang="en-US" sz="3600" spc="-5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              -Workout routines.</a:t>
              </a:r>
            </a:p>
            <a:p>
              <a:pPr marL="651510" lvl="1" indent="-325755" algn="just">
                <a:lnSpc>
                  <a:spcPts val="4320"/>
                </a:lnSpc>
              </a:pPr>
              <a:r>
                <a:rPr lang="en-US" sz="3600" spc="-5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              -Diet and nutrition tips</a:t>
              </a:r>
            </a:p>
            <a:p>
              <a:pPr marL="651510" lvl="1" indent="-325755" algn="just">
                <a:lnSpc>
                  <a:spcPts val="4320"/>
                </a:lnSpc>
              </a:pPr>
              <a:r>
                <a:rPr lang="en-US" sz="3600" spc="-5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              -Progress tracking and goal setting.</a:t>
              </a:r>
            </a:p>
            <a:p>
              <a:pPr marL="651510" lvl="1" indent="-325755" algn="just">
                <a:lnSpc>
                  <a:spcPts val="4320"/>
                </a:lnSpc>
                <a:buFont typeface="Arial"/>
                <a:buChar char="•"/>
              </a:pPr>
              <a:r>
                <a:rPr lang="en-US" sz="3600" spc="-5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Suitable for all fitness levels-from beginners to pros.</a:t>
              </a:r>
            </a:p>
            <a:p>
              <a:pPr marL="651510" lvl="1" indent="-325755" algn="just">
                <a:lnSpc>
                  <a:spcPts val="4320"/>
                </a:lnSpc>
                <a:buFont typeface="Arial"/>
                <a:buChar char="•"/>
              </a:pPr>
              <a:r>
                <a:rPr lang="en-US" sz="3600" spc="-5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Designed for ease of use and long term habil buildings.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710526" y="571500"/>
            <a:ext cx="14813280" cy="1143000"/>
            <a:chOff x="0" y="0"/>
            <a:chExt cx="19751040" cy="1524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751039" cy="1524000"/>
            </a:xfrm>
            <a:custGeom>
              <a:avLst/>
              <a:gdLst/>
              <a:ahLst/>
              <a:cxnLst/>
              <a:rect l="l" t="t" r="r" b="b"/>
              <a:pathLst>
                <a:path w="19751039" h="1524000">
                  <a:moveTo>
                    <a:pt x="0" y="0"/>
                  </a:moveTo>
                  <a:lnTo>
                    <a:pt x="19751039" y="0"/>
                  </a:lnTo>
                  <a:lnTo>
                    <a:pt x="19751039" y="1524000"/>
                  </a:lnTo>
                  <a:lnTo>
                    <a:pt x="0" y="152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76200"/>
              <a:ext cx="19751040" cy="1447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7128"/>
                </a:lnSpc>
              </a:pPr>
              <a:r>
                <a:rPr lang="en-US" sz="6600" b="1" spc="-9">
                  <a:solidFill>
                    <a:srgbClr val="A6B727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  Technology Stack &amp; Tools Used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14500" y="2344251"/>
            <a:ext cx="11749852" cy="7201971"/>
            <a:chOff x="0" y="0"/>
            <a:chExt cx="15666470" cy="960262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666470" cy="9602628"/>
            </a:xfrm>
            <a:custGeom>
              <a:avLst/>
              <a:gdLst/>
              <a:ahLst/>
              <a:cxnLst/>
              <a:rect l="l" t="t" r="r" b="b"/>
              <a:pathLst>
                <a:path w="15666470" h="9602628">
                  <a:moveTo>
                    <a:pt x="0" y="0"/>
                  </a:moveTo>
                  <a:lnTo>
                    <a:pt x="15666470" y="0"/>
                  </a:lnTo>
                  <a:lnTo>
                    <a:pt x="15666470" y="9602628"/>
                  </a:lnTo>
                  <a:lnTo>
                    <a:pt x="0" y="96026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15666470" cy="960262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488632" lvl="1" indent="-244316" algn="l">
                <a:lnSpc>
                  <a:spcPts val="3240"/>
                </a:lnSpc>
                <a:buFont typeface="Arial"/>
                <a:buChar char="•"/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Development Environment:</a:t>
              </a:r>
            </a:p>
            <a:p>
              <a:pPr marL="488632" lvl="1" indent="-244316" algn="l">
                <a:lnSpc>
                  <a:spcPts val="3240"/>
                </a:lnSpc>
              </a:pP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Android Studio – used for app development, UI design, and testing</a:t>
              </a:r>
            </a:p>
            <a:p>
              <a:pPr marL="488632" lvl="1" indent="-244316" algn="l">
                <a:lnSpc>
                  <a:spcPts val="3240"/>
                </a:lnSpc>
              </a:pPr>
              <a:endParaRPr lang="en-US" sz="2700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488632" lvl="1" indent="-244316" algn="l">
                <a:lnSpc>
                  <a:spcPts val="3240"/>
                </a:lnSpc>
                <a:buFont typeface="Arial"/>
                <a:buChar char="•"/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Programming Language</a:t>
              </a: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:</a:t>
              </a:r>
            </a:p>
            <a:p>
              <a:pPr marL="488632" lvl="1" indent="-244316" algn="l">
                <a:lnSpc>
                  <a:spcPts val="3240"/>
                </a:lnSpc>
              </a:pP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Java – used to implement app logic, navigation, and backend functionality</a:t>
              </a:r>
            </a:p>
            <a:p>
              <a:pPr marL="488632" lvl="1" indent="-244316" algn="l">
                <a:lnSpc>
                  <a:spcPts val="3240"/>
                </a:lnSpc>
              </a:pPr>
              <a:endParaRPr lang="en-US" sz="2700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488632" lvl="1" indent="-244316" algn="l">
                <a:lnSpc>
                  <a:spcPts val="3240"/>
                </a:lnSpc>
                <a:buFont typeface="Arial"/>
                <a:buChar char="•"/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UI Design:</a:t>
              </a:r>
            </a:p>
            <a:p>
              <a:pPr marL="488632" lvl="1" indent="-244316" algn="l">
                <a:lnSpc>
                  <a:spcPts val="3240"/>
                </a:lnSpc>
              </a:pP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XML – used for designing layouts of screens like Home, Workouts, Profile, etc.</a:t>
              </a:r>
            </a:p>
            <a:p>
              <a:pPr marL="488632" lvl="1" indent="-244316" algn="l">
                <a:lnSpc>
                  <a:spcPts val="3240"/>
                </a:lnSpc>
              </a:pPr>
              <a:endParaRPr lang="en-US" sz="2700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488632" lvl="1" indent="-244316" algn="l">
                <a:lnSpc>
                  <a:spcPts val="3240"/>
                </a:lnSpc>
                <a:buFont typeface="Arial"/>
                <a:buChar char="•"/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Architecture Pattern</a:t>
              </a: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:</a:t>
              </a:r>
            </a:p>
            <a:p>
              <a:pPr marL="488632" lvl="1" indent="-244316" algn="l">
                <a:lnSpc>
                  <a:spcPts val="3240"/>
                </a:lnSpc>
              </a:pP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Follows MVC (Model-View-Controller) for clean code separation</a:t>
              </a:r>
            </a:p>
            <a:p>
              <a:pPr marL="488632" lvl="1" indent="-244316" algn="l">
                <a:lnSpc>
                  <a:spcPts val="3240"/>
                </a:lnSpc>
              </a:pPr>
              <a:endParaRPr lang="en-US" sz="2700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488632" lvl="1" indent="-244316" algn="l">
                <a:lnSpc>
                  <a:spcPts val="3240"/>
                </a:lnSpc>
                <a:buFont typeface="Arial"/>
                <a:buChar char="•"/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Tools &amp; Libraries Used</a:t>
              </a: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 :</a:t>
              </a:r>
            </a:p>
            <a:p>
              <a:pPr marL="488632" lvl="1" indent="-244316" algn="l">
                <a:lnSpc>
                  <a:spcPts val="3240"/>
                </a:lnSpc>
              </a:pP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Glide (for image loading), Material Components, etc.</a:t>
              </a:r>
            </a:p>
            <a:p>
              <a:pPr marL="488632" lvl="1" indent="-244316" algn="l">
                <a:lnSpc>
                  <a:spcPts val="3240"/>
                </a:lnSpc>
              </a:pPr>
              <a:endParaRPr lang="en-US" sz="2700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488632" lvl="1" indent="-244316" algn="l">
                <a:lnSpc>
                  <a:spcPts val="3240"/>
                </a:lnSpc>
                <a:buFont typeface="Arial"/>
                <a:buChar char="•"/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Database</a:t>
              </a: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:</a:t>
              </a:r>
            </a:p>
            <a:p>
              <a:pPr marL="488632" lvl="1" indent="-244316" algn="l">
                <a:lnSpc>
                  <a:spcPts val="3240"/>
                </a:lnSpc>
              </a:pPr>
              <a:r>
                <a:rPr lang="en-US" sz="27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 SQL – to store user data and progress tracking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068532" y="457200"/>
            <a:ext cx="14813280" cy="2034540"/>
            <a:chOff x="0" y="0"/>
            <a:chExt cx="19751040" cy="27127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751039" cy="2712720"/>
            </a:xfrm>
            <a:custGeom>
              <a:avLst/>
              <a:gdLst/>
              <a:ahLst/>
              <a:cxnLst/>
              <a:rect l="l" t="t" r="r" b="b"/>
              <a:pathLst>
                <a:path w="19751039" h="2712720">
                  <a:moveTo>
                    <a:pt x="0" y="0"/>
                  </a:moveTo>
                  <a:lnTo>
                    <a:pt x="19751039" y="0"/>
                  </a:lnTo>
                  <a:lnTo>
                    <a:pt x="19751039" y="2712720"/>
                  </a:lnTo>
                  <a:lnTo>
                    <a:pt x="0" y="27127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76200"/>
              <a:ext cx="19751040" cy="26365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7128"/>
                </a:lnSpc>
              </a:pPr>
              <a:r>
                <a:rPr lang="en-US" sz="6600" b="1" spc="-9">
                  <a:solidFill>
                    <a:srgbClr val="A6B727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FitLife App User Flow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5900" y="2855268"/>
            <a:ext cx="9989272" cy="5678478"/>
            <a:chOff x="0" y="0"/>
            <a:chExt cx="13319030" cy="757130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319030" cy="7571304"/>
            </a:xfrm>
            <a:custGeom>
              <a:avLst/>
              <a:gdLst/>
              <a:ahLst/>
              <a:cxnLst/>
              <a:rect l="l" t="t" r="r" b="b"/>
              <a:pathLst>
                <a:path w="13319030" h="7571304">
                  <a:moveTo>
                    <a:pt x="0" y="0"/>
                  </a:moveTo>
                  <a:lnTo>
                    <a:pt x="13319030" y="0"/>
                  </a:lnTo>
                  <a:lnTo>
                    <a:pt x="13319030" y="7571304"/>
                  </a:lnTo>
                  <a:lnTo>
                    <a:pt x="0" y="75713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13319030" cy="757130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600"/>
                </a:lnSpc>
              </a:pPr>
              <a:r>
                <a:rPr lang="en-US" sz="3000" b="1" spc="-4" dirty="0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1.User opens the </a:t>
              </a:r>
              <a:r>
                <a:rPr lang="en-US" sz="3000" b="1" spc="-4" dirty="0" err="1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FitLife</a:t>
              </a:r>
              <a:r>
                <a:rPr lang="en-US" sz="3000" b="1" spc="-4" dirty="0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 app.</a:t>
              </a:r>
            </a:p>
            <a:p>
              <a:pPr algn="l">
                <a:lnSpc>
                  <a:spcPts val="3600"/>
                </a:lnSpc>
              </a:pPr>
              <a:endParaRPr lang="en-US" sz="3000" b="1" spc="-4" dirty="0">
                <a:solidFill>
                  <a:srgbClr val="000000"/>
                </a:solidFill>
                <a:latin typeface="PT Sans Bold"/>
                <a:ea typeface="PT Sans Bold"/>
                <a:cs typeface="PT Sans Bold"/>
                <a:sym typeface="PT Sans Bold"/>
              </a:endParaRPr>
            </a:p>
            <a:p>
              <a:pPr algn="l">
                <a:lnSpc>
                  <a:spcPts val="3600"/>
                </a:lnSpc>
              </a:pPr>
              <a:r>
                <a:rPr lang="en-US" sz="3000" b="1" spc="-4" dirty="0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2.Registration/Login:</a:t>
              </a:r>
            </a:p>
            <a:p>
              <a:pPr algn="l">
                <a:lnSpc>
                  <a:spcPts val="3600"/>
                </a:lnSpc>
              </a:pPr>
              <a:endParaRPr lang="en-US" sz="3000" b="1" spc="-4" dirty="0">
                <a:solidFill>
                  <a:srgbClr val="000000"/>
                </a:solidFill>
                <a:latin typeface="PT Sans Bold"/>
                <a:ea typeface="PT Sans Bold"/>
                <a:cs typeface="PT Sans Bold"/>
                <a:sym typeface="PT Sans Bold"/>
              </a:endParaRPr>
            </a:p>
            <a:p>
              <a:pPr marL="542925" lvl="1" indent="-271462" algn="l">
                <a:lnSpc>
                  <a:spcPts val="3600"/>
                </a:lnSpc>
                <a:buFont typeface="Arial"/>
                <a:buChar char="•"/>
              </a:pPr>
              <a:r>
                <a:rPr lang="en-US" sz="3000" spc="-4" dirty="0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 If new user → </a:t>
              </a:r>
              <a:r>
                <a:rPr lang="en-US" sz="3000" b="1" spc="-4" dirty="0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Goes to Registration Page</a:t>
              </a:r>
            </a:p>
            <a:p>
              <a:pPr marL="1228725" lvl="2" indent="-409575" algn="l">
                <a:lnSpc>
                  <a:spcPts val="3600"/>
                </a:lnSpc>
                <a:buFont typeface="Arial"/>
                <a:buChar char="⚬"/>
              </a:pPr>
              <a:r>
                <a:rPr lang="en-US" sz="3000" spc="-4" dirty="0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Enters name, age, gender, email, password, and goals</a:t>
              </a:r>
            </a:p>
            <a:p>
              <a:pPr marL="1228725" lvl="2" indent="-409575" algn="l">
                <a:lnSpc>
                  <a:spcPts val="3600"/>
                </a:lnSpc>
                <a:buFont typeface="Arial"/>
                <a:buChar char="⚬"/>
              </a:pPr>
              <a:r>
                <a:rPr lang="en-US" sz="3000" spc="-4" dirty="0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Clicks Register → Redirects to Home Page</a:t>
              </a:r>
            </a:p>
            <a:p>
              <a:pPr marL="1228725" lvl="2" indent="-409575" algn="l">
                <a:lnSpc>
                  <a:spcPts val="3600"/>
                </a:lnSpc>
              </a:pPr>
              <a:endParaRPr lang="en-US" sz="3000" spc="-4" dirty="0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542925" lvl="1" indent="-271462" algn="l">
                <a:lnSpc>
                  <a:spcPts val="3600"/>
                </a:lnSpc>
                <a:buFont typeface="Arial"/>
                <a:buChar char="•"/>
              </a:pPr>
              <a:r>
                <a:rPr lang="en-US" sz="3000" spc="-4" dirty="0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If existing user → </a:t>
              </a:r>
              <a:r>
                <a:rPr lang="en-US" sz="3000" b="1" spc="-4" dirty="0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Goes to Login Page</a:t>
              </a:r>
            </a:p>
            <a:p>
              <a:pPr marL="1228725" lvl="2" indent="-409575" algn="l">
                <a:lnSpc>
                  <a:spcPts val="3600"/>
                </a:lnSpc>
                <a:buFont typeface="Arial"/>
                <a:buChar char="⚬"/>
              </a:pPr>
              <a:r>
                <a:rPr lang="en-US" sz="3000" spc="-4" dirty="0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Enters email and password</a:t>
              </a:r>
            </a:p>
            <a:p>
              <a:pPr marL="1228725" lvl="2" indent="-409575" algn="l">
                <a:lnSpc>
                  <a:spcPts val="3600"/>
                </a:lnSpc>
                <a:buFont typeface="Arial"/>
                <a:buChar char="⚬"/>
              </a:pPr>
              <a:r>
                <a:rPr lang="en-US" sz="3000" spc="-4" dirty="0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Clicks Login → Redirects to Home Page</a:t>
              </a:r>
            </a:p>
            <a:p>
              <a:pPr marL="1228725" lvl="2" indent="-409575" algn="l">
                <a:lnSpc>
                  <a:spcPts val="3600"/>
                </a:lnSpc>
              </a:pPr>
              <a:endParaRPr lang="en-US" sz="3000" spc="-4" dirty="0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57300" y="1485900"/>
            <a:ext cx="14809306" cy="6057900"/>
            <a:chOff x="0" y="0"/>
            <a:chExt cx="19745742" cy="8077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745742" cy="8077200"/>
            </a:xfrm>
            <a:custGeom>
              <a:avLst/>
              <a:gdLst/>
              <a:ahLst/>
              <a:cxnLst/>
              <a:rect l="l" t="t" r="r" b="b"/>
              <a:pathLst>
                <a:path w="19745742" h="8077200">
                  <a:moveTo>
                    <a:pt x="0" y="0"/>
                  </a:moveTo>
                  <a:lnTo>
                    <a:pt x="19745742" y="0"/>
                  </a:lnTo>
                  <a:lnTo>
                    <a:pt x="19745742" y="8077200"/>
                  </a:lnTo>
                  <a:lnTo>
                    <a:pt x="0" y="807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76200"/>
              <a:ext cx="19745742" cy="8001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67"/>
                </a:lnSpc>
              </a:pPr>
              <a:r>
                <a:rPr lang="en-US" sz="3052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3. Home Page:</a:t>
              </a:r>
            </a:p>
            <a:p>
              <a:pPr marL="621006" lvl="1" indent="-310503" algn="l">
                <a:lnSpc>
                  <a:spcPts val="2967"/>
                </a:lnSpc>
                <a:buFont typeface="Arial"/>
                <a:buChar char="•"/>
              </a:pPr>
              <a:r>
                <a:rPr lang="en-US" sz="3052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Acts as the </a:t>
              </a:r>
              <a:r>
                <a:rPr lang="en-US" sz="3052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main dashboard</a:t>
              </a:r>
            </a:p>
            <a:p>
              <a:pPr marL="621006" lvl="1" indent="-310503" algn="l">
                <a:lnSpc>
                  <a:spcPts val="2967"/>
                </a:lnSpc>
                <a:buFont typeface="Arial"/>
                <a:buChar char="•"/>
              </a:pPr>
              <a:r>
                <a:rPr lang="en-US" sz="3052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Contains navigation options: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Profile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Workouts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Progress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Help &amp; Support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Logout</a:t>
              </a:r>
            </a:p>
            <a:p>
              <a:pPr algn="l">
                <a:lnSpc>
                  <a:spcPts val="2697"/>
                </a:lnSpc>
              </a:pPr>
              <a:endParaRPr lang="en-US" sz="2775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algn="l">
                <a:lnSpc>
                  <a:spcPts val="2697"/>
                </a:lnSpc>
              </a:pPr>
              <a:endParaRPr lang="en-US" sz="2775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1306806" lvl="2" indent="-435602" algn="l">
                <a:lnSpc>
                  <a:spcPts val="2967"/>
                </a:lnSpc>
              </a:pPr>
              <a:r>
                <a:rPr lang="en-US" sz="3052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4.</a:t>
              </a:r>
              <a:r>
                <a:rPr lang="en-US" sz="3052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 Profile Page:</a:t>
              </a:r>
            </a:p>
            <a:p>
              <a:pPr marL="621006" lvl="1" indent="-310503" algn="l">
                <a:lnSpc>
                  <a:spcPts val="2967"/>
                </a:lnSpc>
                <a:buFont typeface="Arial"/>
                <a:buChar char="•"/>
              </a:pPr>
              <a:r>
                <a:rPr lang="en-US" sz="3052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Displays user's personal details</a:t>
              </a:r>
            </a:p>
            <a:p>
              <a:pPr marL="621006" lvl="1" indent="-310503" algn="l">
                <a:lnSpc>
                  <a:spcPts val="2967"/>
                </a:lnSpc>
                <a:buFont typeface="Arial"/>
                <a:buChar char="•"/>
              </a:pPr>
              <a:r>
                <a:rPr lang="en-US" sz="3052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Option to edit or update fitness goals and personal info</a:t>
              </a:r>
            </a:p>
            <a:p>
              <a:pPr marL="621006" lvl="1" indent="-310503" algn="l">
                <a:lnSpc>
                  <a:spcPts val="2967"/>
                </a:lnSpc>
              </a:pPr>
              <a:endParaRPr lang="en-US" sz="3052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485900" y="1257300"/>
            <a:ext cx="14809306" cy="6057900"/>
            <a:chOff x="0" y="0"/>
            <a:chExt cx="19745742" cy="8077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745742" cy="8077200"/>
            </a:xfrm>
            <a:custGeom>
              <a:avLst/>
              <a:gdLst/>
              <a:ahLst/>
              <a:cxnLst/>
              <a:rect l="l" t="t" r="r" b="b"/>
              <a:pathLst>
                <a:path w="19745742" h="8077200">
                  <a:moveTo>
                    <a:pt x="0" y="0"/>
                  </a:moveTo>
                  <a:lnTo>
                    <a:pt x="19745742" y="0"/>
                  </a:lnTo>
                  <a:lnTo>
                    <a:pt x="19745742" y="8077200"/>
                  </a:lnTo>
                  <a:lnTo>
                    <a:pt x="0" y="807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19745742" cy="8039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4"/>
                </a:lnSpc>
              </a:pPr>
              <a:r>
                <a:rPr lang="en-US" sz="3300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5.Workout Section:</a:t>
              </a:r>
            </a:p>
            <a:p>
              <a:pPr algn="l">
                <a:lnSpc>
                  <a:spcPts val="3564"/>
                </a:lnSpc>
              </a:pPr>
              <a:endParaRPr lang="en-US" sz="3300" b="1" spc="-4">
                <a:solidFill>
                  <a:srgbClr val="000000"/>
                </a:solidFill>
                <a:latin typeface="PT Sans Bold"/>
                <a:ea typeface="PT Sans Bold"/>
                <a:cs typeface="PT Sans Bold"/>
                <a:sym typeface="PT Sans Bold"/>
              </a:endParaRPr>
            </a:p>
            <a:p>
              <a:pPr marL="665797" lvl="1" indent="-332899" algn="l">
                <a:lnSpc>
                  <a:spcPts val="3564"/>
                </a:lnSpc>
                <a:buFont typeface="Arial"/>
                <a:buChar char="•"/>
              </a:pPr>
              <a:r>
                <a:rPr lang="en-US" sz="33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User selects from three workout categories:</a:t>
              </a:r>
            </a:p>
            <a:p>
              <a:pPr marL="1228725" lvl="2" indent="-409575" algn="l">
                <a:lnSpc>
                  <a:spcPts val="3240"/>
                </a:lnSpc>
                <a:buFont typeface="Arial"/>
                <a:buChar char="⚬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💪 Strength Training</a:t>
              </a:r>
            </a:p>
            <a:p>
              <a:pPr marL="1228725" lvl="2" indent="-409575" algn="l">
                <a:lnSpc>
                  <a:spcPts val="3240"/>
                </a:lnSpc>
                <a:buFont typeface="Arial"/>
                <a:buChar char="⚬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🏃 Cardio</a:t>
              </a:r>
            </a:p>
            <a:p>
              <a:pPr marL="1228725" lvl="2" indent="-409575" algn="l">
                <a:lnSpc>
                  <a:spcPts val="3240"/>
                </a:lnSpc>
                <a:buFont typeface="Arial"/>
                <a:buChar char="⚬"/>
              </a:pPr>
              <a:r>
                <a:rPr lang="en-US" sz="3000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🧘 Yoga</a:t>
              </a:r>
            </a:p>
            <a:p>
              <a:pPr algn="l">
                <a:lnSpc>
                  <a:spcPts val="3564"/>
                </a:lnSpc>
              </a:pPr>
              <a:endParaRPr lang="en-US" sz="3000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algn="l">
                <a:lnSpc>
                  <a:spcPts val="3564"/>
                </a:lnSpc>
              </a:pPr>
              <a:endParaRPr lang="en-US" sz="3000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665797" lvl="1" indent="-332899" algn="l">
                <a:lnSpc>
                  <a:spcPts val="3564"/>
                </a:lnSpc>
                <a:buFont typeface="Arial"/>
                <a:buChar char="•"/>
              </a:pPr>
              <a:r>
                <a:rPr lang="en-US" sz="33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Each category contains:</a:t>
              </a:r>
            </a:p>
            <a:p>
              <a:pPr marL="1228725" lvl="2" indent="-409575" algn="l">
                <a:lnSpc>
                  <a:spcPts val="3240"/>
                </a:lnSpc>
                <a:buFont typeface="Arial"/>
                <a:buChar char="⚬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List of exercises</a:t>
              </a:r>
            </a:p>
            <a:p>
              <a:pPr marL="1228725" lvl="2" indent="-409575" algn="l">
                <a:lnSpc>
                  <a:spcPts val="3240"/>
                </a:lnSpc>
                <a:buFont typeface="Arial"/>
                <a:buChar char="⚬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Details: reps, sets, duration, and images</a:t>
              </a:r>
            </a:p>
            <a:p>
              <a:pPr marL="1228725" lvl="2" indent="-409575" algn="l">
                <a:lnSpc>
                  <a:spcPts val="3240"/>
                </a:lnSpc>
                <a:buFont typeface="Arial"/>
                <a:buChar char="⚬"/>
              </a:pPr>
              <a:r>
                <a:rPr lang="en-US" sz="3000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Start Workout button to begin session</a:t>
              </a:r>
            </a:p>
            <a:p>
              <a:pPr marL="1228725" lvl="2" indent="-409575" algn="l">
                <a:lnSpc>
                  <a:spcPts val="3240"/>
                </a:lnSpc>
              </a:pPr>
              <a:endParaRPr lang="en-US" sz="3000" spc="-4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43000" y="1485900"/>
            <a:ext cx="14809306" cy="6972300"/>
            <a:chOff x="0" y="0"/>
            <a:chExt cx="19745742" cy="9296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745742" cy="9296400"/>
            </a:xfrm>
            <a:custGeom>
              <a:avLst/>
              <a:gdLst/>
              <a:ahLst/>
              <a:cxnLst/>
              <a:rect l="l" t="t" r="r" b="b"/>
              <a:pathLst>
                <a:path w="19745742" h="9296400">
                  <a:moveTo>
                    <a:pt x="0" y="0"/>
                  </a:moveTo>
                  <a:lnTo>
                    <a:pt x="19745742" y="0"/>
                  </a:lnTo>
                  <a:lnTo>
                    <a:pt x="19745742" y="9296400"/>
                  </a:lnTo>
                  <a:lnTo>
                    <a:pt x="0" y="9296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76200"/>
              <a:ext cx="19745742" cy="9220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67"/>
                </a:lnSpc>
              </a:pPr>
              <a:r>
                <a:rPr lang="en-US" sz="3052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6. Progress Page:</a:t>
              </a:r>
            </a:p>
            <a:p>
              <a:pPr algn="l">
                <a:lnSpc>
                  <a:spcPts val="2967"/>
                </a:lnSpc>
              </a:pPr>
              <a:endParaRPr lang="en-US" sz="3052" b="1" spc="-4">
                <a:solidFill>
                  <a:srgbClr val="000000"/>
                </a:solidFill>
                <a:latin typeface="PT Sans Bold"/>
                <a:ea typeface="PT Sans Bold"/>
                <a:cs typeface="PT Sans Bold"/>
                <a:sym typeface="PT Sans Bold"/>
              </a:endParaRPr>
            </a:p>
            <a:p>
              <a:pPr marL="621006" lvl="1" indent="-310503" algn="l">
                <a:lnSpc>
                  <a:spcPts val="2967"/>
                </a:lnSpc>
                <a:buFont typeface="Arial"/>
                <a:buChar char="•"/>
              </a:pPr>
              <a:r>
                <a:rPr lang="en-US" sz="3052" spc="-4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Shows visual charts or graphs</a:t>
              </a:r>
            </a:p>
            <a:p>
              <a:pPr marL="620656" lvl="1" indent="-310328" algn="l">
                <a:lnSpc>
                  <a:spcPts val="2967"/>
                </a:lnSpc>
                <a:buFont typeface="Arial"/>
                <a:buChar char="•"/>
              </a:pPr>
              <a:r>
                <a:rPr lang="en-US" sz="3052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Tracks: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Total workouts done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Weekly/monthly progress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Goal completion</a:t>
              </a:r>
            </a:p>
            <a:p>
              <a:pPr marL="1198245" lvl="2" indent="-399415" algn="l">
                <a:lnSpc>
                  <a:spcPts val="2697"/>
                </a:lnSpc>
                <a:buFont typeface="Arial"/>
                <a:buChar char="⚬"/>
              </a:pPr>
              <a:endParaRPr lang="en-US" sz="2775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1306806" lvl="2" indent="-435602" algn="l">
                <a:lnSpc>
                  <a:spcPts val="2967"/>
                </a:lnSpc>
              </a:pPr>
              <a:r>
                <a:rPr lang="en-US" sz="3052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7. Help &amp; Support:</a:t>
              </a:r>
            </a:p>
            <a:p>
              <a:pPr algn="l">
                <a:lnSpc>
                  <a:spcPts val="2967"/>
                </a:lnSpc>
              </a:pPr>
              <a:endParaRPr lang="en-US" sz="3052" b="1" spc="-4">
                <a:solidFill>
                  <a:srgbClr val="000000"/>
                </a:solidFill>
                <a:latin typeface="PT Sans Bold"/>
                <a:ea typeface="PT Sans Bold"/>
                <a:cs typeface="PT Sans Bold"/>
                <a:sym typeface="PT Sans Bold"/>
              </a:endParaRP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Provides</a:t>
              </a:r>
              <a:r>
                <a:rPr lang="en-US" sz="2775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 FAQs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Feedback form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Contact option for support</a:t>
              </a:r>
            </a:p>
            <a:p>
              <a:pPr marL="1198245" lvl="2" indent="-399415" algn="l">
                <a:lnSpc>
                  <a:spcPts val="2697"/>
                </a:lnSpc>
                <a:buFont typeface="Arial"/>
                <a:buChar char="⚬"/>
              </a:pPr>
              <a:endParaRPr lang="en-US" sz="2775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  <a:p>
              <a:pPr marL="1306806" lvl="2" indent="-435602" algn="l">
                <a:lnSpc>
                  <a:spcPts val="2967"/>
                </a:lnSpc>
              </a:pPr>
              <a:r>
                <a:rPr lang="en-US" sz="3052" b="1" spc="-4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8.Logout:</a:t>
              </a:r>
            </a:p>
            <a:p>
              <a:pPr algn="l">
                <a:lnSpc>
                  <a:spcPts val="2967"/>
                </a:lnSpc>
              </a:pPr>
              <a:endParaRPr lang="en-US" sz="3052" b="1" spc="-4">
                <a:solidFill>
                  <a:srgbClr val="000000"/>
                </a:solidFill>
                <a:latin typeface="PT Sans Bold"/>
                <a:ea typeface="PT Sans Bold"/>
                <a:cs typeface="PT Sans Bold"/>
                <a:sym typeface="PT Sans Bold"/>
              </a:endParaRP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Ends user session</a:t>
              </a:r>
            </a:p>
            <a:p>
              <a:pPr marL="1188006" lvl="2" indent="-396002" algn="l">
                <a:lnSpc>
                  <a:spcPts val="2697"/>
                </a:lnSpc>
                <a:buFont typeface="Arial"/>
                <a:buChar char="⚬"/>
              </a:pPr>
              <a:r>
                <a:rPr lang="en-US" sz="2775" spc="-3">
                  <a:solidFill>
                    <a:srgbClr val="000000"/>
                  </a:solidFill>
                  <a:latin typeface="PT Sans"/>
                  <a:ea typeface="PT Sans"/>
                  <a:cs typeface="PT Sans"/>
                  <a:sym typeface="PT Sans"/>
                </a:rPr>
                <a:t>Redirects to login/launch screen</a:t>
              </a:r>
            </a:p>
            <a:p>
              <a:pPr marL="1188006" lvl="2" indent="-396002" algn="l">
                <a:lnSpc>
                  <a:spcPts val="2697"/>
                </a:lnSpc>
              </a:pPr>
              <a:endParaRPr lang="en-US" sz="2775" spc="-3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5943600" y="4000500"/>
            <a:ext cx="6646917" cy="969497"/>
            <a:chOff x="0" y="0"/>
            <a:chExt cx="8862556" cy="129266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862556" cy="1292662"/>
            </a:xfrm>
            <a:custGeom>
              <a:avLst/>
              <a:gdLst/>
              <a:ahLst/>
              <a:cxnLst/>
              <a:rect l="l" t="t" r="r" b="b"/>
              <a:pathLst>
                <a:path w="8862556" h="1292662">
                  <a:moveTo>
                    <a:pt x="0" y="0"/>
                  </a:moveTo>
                  <a:lnTo>
                    <a:pt x="8862556" y="0"/>
                  </a:lnTo>
                  <a:lnTo>
                    <a:pt x="8862556" y="1292662"/>
                  </a:lnTo>
                  <a:lnTo>
                    <a:pt x="0" y="12926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8862556" cy="13021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480"/>
                </a:lnSpc>
              </a:pPr>
              <a:r>
                <a:rPr lang="en-US" sz="5400" b="1" spc="-7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 APP PREVIEW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086100" y="8297051"/>
            <a:ext cx="2010648" cy="553998"/>
            <a:chOff x="0" y="0"/>
            <a:chExt cx="2680864" cy="7386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680864" cy="738664"/>
            </a:xfrm>
            <a:custGeom>
              <a:avLst/>
              <a:gdLst/>
              <a:ahLst/>
              <a:cxnLst/>
              <a:rect l="l" t="t" r="r" b="b"/>
              <a:pathLst>
                <a:path w="2680864" h="738664">
                  <a:moveTo>
                    <a:pt x="0" y="0"/>
                  </a:moveTo>
                  <a:lnTo>
                    <a:pt x="2680864" y="0"/>
                  </a:lnTo>
                  <a:lnTo>
                    <a:pt x="2680864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2680864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Home Page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624484" y="8287528"/>
            <a:ext cx="3254143" cy="553998"/>
            <a:chOff x="0" y="0"/>
            <a:chExt cx="4338858" cy="7386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338858" cy="738664"/>
            </a:xfrm>
            <a:custGeom>
              <a:avLst/>
              <a:gdLst/>
              <a:ahLst/>
              <a:cxnLst/>
              <a:rect l="l" t="t" r="r" b="b"/>
              <a:pathLst>
                <a:path w="4338858" h="738664">
                  <a:moveTo>
                    <a:pt x="0" y="0"/>
                  </a:moveTo>
                  <a:lnTo>
                    <a:pt x="4338858" y="0"/>
                  </a:lnTo>
                  <a:lnTo>
                    <a:pt x="4338858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0"/>
              <a:ext cx="4338858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Registration Page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2057400" y="1600200"/>
            <a:ext cx="4464567" cy="6696851"/>
          </a:xfrm>
          <a:custGeom>
            <a:avLst/>
            <a:gdLst/>
            <a:ahLst/>
            <a:cxnLst/>
            <a:rect l="l" t="t" r="r" b="b"/>
            <a:pathLst>
              <a:path w="4464567" h="6696851">
                <a:moveTo>
                  <a:pt x="0" y="0"/>
                </a:moveTo>
                <a:lnTo>
                  <a:pt x="4464567" y="0"/>
                </a:lnTo>
                <a:lnTo>
                  <a:pt x="4464567" y="6696851"/>
                </a:lnTo>
                <a:lnTo>
                  <a:pt x="0" y="66968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2026397" y="1600200"/>
            <a:ext cx="4450320" cy="6675480"/>
          </a:xfrm>
          <a:custGeom>
            <a:avLst/>
            <a:gdLst/>
            <a:ahLst/>
            <a:cxnLst/>
            <a:rect l="l" t="t" r="r" b="b"/>
            <a:pathLst>
              <a:path w="4450320" h="6675480">
                <a:moveTo>
                  <a:pt x="0" y="0"/>
                </a:moveTo>
                <a:lnTo>
                  <a:pt x="4450320" y="0"/>
                </a:lnTo>
                <a:lnTo>
                  <a:pt x="4450320" y="6675480"/>
                </a:lnTo>
                <a:lnTo>
                  <a:pt x="0" y="66754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6" r="-46"/>
            </a:stretch>
          </a:blipFill>
        </p:spPr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B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10" y="365760"/>
            <a:ext cx="17586960" cy="9566909"/>
            <a:chOff x="0" y="0"/>
            <a:chExt cx="23449280" cy="127558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49280" cy="12755880"/>
            </a:xfrm>
            <a:custGeom>
              <a:avLst/>
              <a:gdLst/>
              <a:ahLst/>
              <a:cxnLst/>
              <a:rect l="l" t="t" r="r" b="b"/>
              <a:pathLst>
                <a:path w="23449280" h="12755880">
                  <a:moveTo>
                    <a:pt x="0" y="0"/>
                  </a:moveTo>
                  <a:lnTo>
                    <a:pt x="23449280" y="0"/>
                  </a:lnTo>
                  <a:lnTo>
                    <a:pt x="23449280" y="12755880"/>
                  </a:lnTo>
                  <a:lnTo>
                    <a:pt x="0" y="127558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96139" y="8577420"/>
            <a:ext cx="1721914" cy="553998"/>
            <a:chOff x="0" y="0"/>
            <a:chExt cx="2295886" cy="73866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95886" cy="738664"/>
            </a:xfrm>
            <a:custGeom>
              <a:avLst/>
              <a:gdLst/>
              <a:ahLst/>
              <a:cxnLst/>
              <a:rect l="l" t="t" r="r" b="b"/>
              <a:pathLst>
                <a:path w="2295886" h="738664">
                  <a:moveTo>
                    <a:pt x="0" y="0"/>
                  </a:moveTo>
                  <a:lnTo>
                    <a:pt x="2295886" y="0"/>
                  </a:lnTo>
                  <a:lnTo>
                    <a:pt x="2295886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2295886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Workouts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061824" y="8527184"/>
            <a:ext cx="1621118" cy="553998"/>
            <a:chOff x="0" y="0"/>
            <a:chExt cx="2161490" cy="7386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61490" cy="738664"/>
            </a:xfrm>
            <a:custGeom>
              <a:avLst/>
              <a:gdLst/>
              <a:ahLst/>
              <a:cxnLst/>
              <a:rect l="l" t="t" r="r" b="b"/>
              <a:pathLst>
                <a:path w="2161490" h="738664">
                  <a:moveTo>
                    <a:pt x="0" y="0"/>
                  </a:moveTo>
                  <a:lnTo>
                    <a:pt x="2161490" y="0"/>
                  </a:lnTo>
                  <a:lnTo>
                    <a:pt x="2161490" y="738664"/>
                  </a:lnTo>
                  <a:lnTo>
                    <a:pt x="0" y="7386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2161490" cy="7386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40"/>
                </a:lnSpc>
              </a:pPr>
              <a:r>
                <a:rPr lang="en-US" sz="2700" b="1" spc="-3">
                  <a:solidFill>
                    <a:srgbClr val="000000"/>
                  </a:solidFill>
                  <a:latin typeface="PT Sans Bold"/>
                  <a:ea typeface="PT Sans Bold"/>
                  <a:cs typeface="PT Sans Bold"/>
                  <a:sym typeface="PT Sans Bold"/>
                </a:rPr>
                <a:t>     Profile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0515600" y="1282302"/>
            <a:ext cx="4750386" cy="7125581"/>
          </a:xfrm>
          <a:custGeom>
            <a:avLst/>
            <a:gdLst/>
            <a:ahLst/>
            <a:cxnLst/>
            <a:rect l="l" t="t" r="r" b="b"/>
            <a:pathLst>
              <a:path w="4750386" h="7125581">
                <a:moveTo>
                  <a:pt x="0" y="0"/>
                </a:moveTo>
                <a:lnTo>
                  <a:pt x="4750386" y="0"/>
                </a:lnTo>
                <a:lnTo>
                  <a:pt x="4750386" y="7125581"/>
                </a:lnTo>
                <a:lnTo>
                  <a:pt x="0" y="71255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985635" y="1282302"/>
            <a:ext cx="4750387" cy="7125581"/>
          </a:xfrm>
          <a:custGeom>
            <a:avLst/>
            <a:gdLst/>
            <a:ahLst/>
            <a:cxnLst/>
            <a:rect l="l" t="t" r="r" b="b"/>
            <a:pathLst>
              <a:path w="4750387" h="7125581">
                <a:moveTo>
                  <a:pt x="0" y="0"/>
                </a:moveTo>
                <a:lnTo>
                  <a:pt x="4750388" y="0"/>
                </a:lnTo>
                <a:lnTo>
                  <a:pt x="4750388" y="7125581"/>
                </a:lnTo>
                <a:lnTo>
                  <a:pt x="0" y="71255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1" b="-21"/>
            </a:stretch>
          </a:blipFill>
        </p:spPr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593</Words>
  <Application>Microsoft Office PowerPoint</Application>
  <PresentationFormat>Custom</PresentationFormat>
  <Paragraphs>133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PT Sans Bold</vt:lpstr>
      <vt:lpstr>PT Sans</vt:lpstr>
      <vt:lpstr>Arial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FitLife.pptx</dc:title>
  <dc:creator>Yuvraj Pandey</dc:creator>
  <cp:lastModifiedBy>Yuvraj Pandey</cp:lastModifiedBy>
  <cp:revision>4</cp:revision>
  <dcterms:created xsi:type="dcterms:W3CDTF">2006-08-16T00:00:00Z</dcterms:created>
  <dcterms:modified xsi:type="dcterms:W3CDTF">2025-05-17T08:28:46Z</dcterms:modified>
  <dc:identifier>DAGnoUNQ33w</dc:identifier>
</cp:coreProperties>
</file>

<file path=docProps/thumbnail.jpeg>
</file>